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7CD76C17-D6EF-4BC9-B31B-21753E4280B7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40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057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90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5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81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25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12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5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4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94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40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39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techizm.opoka.org.pl/przypisyIV-2.htm#3335" TargetMode="External"/><Relationship Id="rId2" Type="http://schemas.openxmlformats.org/officeDocument/2006/relationships/hyperlink" Target="http://www.katechizm.opoka.org.pl/przypisyIV-2.htm#3334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techizm.opoka.org.pl/przypisyIV-2.htm#3353" TargetMode="External"/><Relationship Id="rId2" Type="http://schemas.openxmlformats.org/officeDocument/2006/relationships/hyperlink" Target="http://www.katechizm.opoka.org.pl/przypisyIV-2.htm#3352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techizm.opoka.org.pl/przypisyIV-2.htm#3360" TargetMode="External"/><Relationship Id="rId2" Type="http://schemas.openxmlformats.org/officeDocument/2006/relationships/hyperlink" Target="http://www.katechizm.opoka.org.pl/przypisyIV-2.htm#3359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katechizm.opoka.org.pl/przypisyIV-2.htm#3361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techizm.opoka.org.pl/przypisyIV-2.htm#3388" TargetMode="External"/><Relationship Id="rId2" Type="http://schemas.openxmlformats.org/officeDocument/2006/relationships/hyperlink" Target="http://www.katechizm.opoka.org.pl/przypisyIV-2.htm#3387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katechizm.opoka.org.pl/przypisyIV-2.htm#3389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techizm.opoka.org.pl/przypisyIV-2.htm#3392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techizm.opoka.org.pl/przypisyIV-2.htm#3402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techizm.opoka.org.pl/przypisyIV-2.htm#3410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deon.pl/rozdzial.php?id=326#P2" TargetMode="External"/><Relationship Id="rId2" Type="http://schemas.openxmlformats.org/officeDocument/2006/relationships/hyperlink" Target="http://biblia.deon.pl/rozdzial.php?id=326#P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deon.pl/rozdzial.php?id=249#P3" TargetMode="External"/><Relationship Id="rId2" Type="http://schemas.openxmlformats.org/officeDocument/2006/relationships/hyperlink" Target="http://biblia.deon.pl/rozdzial.php?id=249#P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deon.pl/rozdzial.php?id=249#P2" TargetMode="External"/><Relationship Id="rId2" Type="http://schemas.openxmlformats.org/officeDocument/2006/relationships/hyperlink" Target="http://biblia.deon.pl/rozdzial.php?id=326#P2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biblia.deon.pl/rozdzial.php?id=249#P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techizm.opoka.org.pl/przypisyIV-2.htm#329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techizm.opoka.org.pl/przypisyIV-2.htm#329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techizm.opoka.org.pl/przypisyIV-2.htm#3306" TargetMode="External"/><Relationship Id="rId2" Type="http://schemas.openxmlformats.org/officeDocument/2006/relationships/hyperlink" Target="http://www.katechizm.opoka.org.pl/przypisyIV-2.htm#3305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>
            <a:extLst>
              <a:ext uri="{FF2B5EF4-FFF2-40B4-BE49-F238E27FC236}">
                <a16:creationId xmlns:a16="http://schemas.microsoft.com/office/drawing/2014/main" id="{855A1E13-AC0D-4ED4-94A6-9395EEB6BD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806" r="827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F0907A20-40CA-426B-8C8E-D5F76FF5C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pl-PL" sz="4800"/>
              <a:t>Ojcze nasz</a:t>
            </a:r>
            <a:endParaRPr lang="pl-PL" sz="48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CD129B6-8209-4E27-B830-F85A62C1B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3933306" cy="1208141"/>
          </a:xfrm>
        </p:spPr>
        <p:txBody>
          <a:bodyPr>
            <a:normAutofit/>
          </a:bodyPr>
          <a:lstStyle/>
          <a:p>
            <a:r>
              <a:rPr lang="pl-PL" sz="2000" dirty="0"/>
              <a:t>Podejście teologiczne… i trochę historii.</a:t>
            </a:r>
          </a:p>
        </p:txBody>
      </p:sp>
    </p:spTree>
    <p:extLst>
      <p:ext uri="{BB962C8B-B14F-4D97-AF65-F5344CB8AC3E}">
        <p14:creationId xmlns:p14="http://schemas.microsoft.com/office/powerpoint/2010/main" val="4110524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70DD43-918C-447B-AFC8-0BEF70809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Prośby zawarte w „Ojcze nasz” </a:t>
            </a:r>
            <a:br>
              <a:rPr lang="pl-PL" dirty="0"/>
            </a:br>
            <a:r>
              <a:rPr lang="pl-PL" sz="1800" dirty="0"/>
              <a:t>(tradycyjny tekst modlitwy w języku polskim)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2416519-3A1E-4CDD-A824-DB51AE2105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Trzy prośby w stosunku do boga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962FCAC-1C20-409A-BFAE-12F59B9E70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dirty="0"/>
              <a:t>Święć się Imię Twoje</a:t>
            </a:r>
          </a:p>
          <a:p>
            <a:r>
              <a:rPr lang="pl-PL" dirty="0"/>
              <a:t>Przyjdź Królestwo Twoje</a:t>
            </a:r>
          </a:p>
          <a:p>
            <a:r>
              <a:rPr lang="pl-PL" dirty="0"/>
              <a:t>Bądź Wola Twoja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FCB7F40-6FD6-4CF1-B5CC-F44101D67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2" y="2229820"/>
            <a:ext cx="4642490" cy="3105973"/>
          </a:xfrm>
        </p:spPr>
        <p:txBody>
          <a:bodyPr>
            <a:normAutofit/>
          </a:bodyPr>
          <a:lstStyle/>
          <a:p>
            <a:r>
              <a:rPr lang="pl-PL" sz="1200" b="1" dirty="0"/>
              <a:t>2807</a:t>
            </a:r>
            <a:r>
              <a:rPr lang="pl-PL" sz="1200" dirty="0"/>
              <a:t> Pojęcie "</a:t>
            </a:r>
            <a:r>
              <a:rPr lang="pl-PL" sz="1200" dirty="0">
                <a:highlight>
                  <a:srgbClr val="FFFF00"/>
                </a:highlight>
              </a:rPr>
              <a:t>święcić się</a:t>
            </a:r>
            <a:r>
              <a:rPr lang="pl-PL" sz="1200" dirty="0"/>
              <a:t>" należy tutaj rozumieć nie tyle w sensie przyczynowym (Bóg sam uświęca, czyni świętym), ale przede wszystkim w znaczeniu wartościującym: </a:t>
            </a:r>
            <a:r>
              <a:rPr lang="pl-PL" sz="1200" dirty="0">
                <a:highlight>
                  <a:srgbClr val="FFFF00"/>
                </a:highlight>
              </a:rPr>
              <a:t>uznać za świętego, traktować w sposób święty. Dlatego więc w adoracji wezwanie to często jest rozumiane jako uwielbienie i dziękczynienie </a:t>
            </a:r>
            <a:r>
              <a:rPr lang="pl-PL" sz="1200" b="1" baseline="30000" dirty="0">
                <a:hlinkClick r:id="rId2"/>
              </a:rPr>
              <a:t>52</a:t>
            </a:r>
            <a:r>
              <a:rPr lang="pl-PL" sz="1200" dirty="0"/>
              <a:t> . Jezus jednak nauczył nas tej prośby w formie wyrażającej życzenie; jest to prośba, pragnienie i oczekiwanie, w które zaangażowani są Bóg i człowiek. Od pierwszej prośby skierowanej do naszego Ojca jesteśmy zanurzeni w wewnętrzne misterium Jego Boskości i w wydarzenie zbawienia naszego człowieczeństwa. </a:t>
            </a:r>
            <a:r>
              <a:rPr lang="pl-PL" sz="1200" dirty="0">
                <a:highlight>
                  <a:srgbClr val="FFFF00"/>
                </a:highlight>
              </a:rPr>
              <a:t>Prośba o to, by święciło się Jego imię, włącza nas w urzeczywistnienie podjętego przez Boga "zamysłu życzliwości", abyśmy "byli święci i nieskalani przed Jego obliczem"</a:t>
            </a:r>
            <a:r>
              <a:rPr lang="pl-PL" sz="1200" dirty="0"/>
              <a:t> </a:t>
            </a:r>
            <a:r>
              <a:rPr lang="pl-PL" sz="1200" b="1" baseline="30000" dirty="0">
                <a:hlinkClick r:id="rId3"/>
              </a:rPr>
              <a:t>53</a:t>
            </a:r>
            <a:r>
              <a:rPr lang="pl-PL" sz="1200" dirty="0"/>
              <a:t> .</a:t>
            </a:r>
          </a:p>
        </p:txBody>
      </p:sp>
      <p:cxnSp>
        <p:nvCxnSpPr>
          <p:cNvPr id="8" name="Łącznik: łamany 7">
            <a:extLst>
              <a:ext uri="{FF2B5EF4-FFF2-40B4-BE49-F238E27FC236}">
                <a16:creationId xmlns:a16="http://schemas.microsoft.com/office/drawing/2014/main" id="{2FF94992-61AD-4D6A-B830-4500E11FA08E}"/>
              </a:ext>
            </a:extLst>
          </p:cNvPr>
          <p:cNvCxnSpPr/>
          <p:nvPr/>
        </p:nvCxnSpPr>
        <p:spPr>
          <a:xfrm>
            <a:off x="3053593" y="3162650"/>
            <a:ext cx="5217952" cy="1526796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EA1E7131-C5B4-44AD-AC1F-23E7BB212EC2}"/>
              </a:ext>
            </a:extLst>
          </p:cNvPr>
          <p:cNvCxnSpPr/>
          <p:nvPr/>
        </p:nvCxnSpPr>
        <p:spPr>
          <a:xfrm>
            <a:off x="5662569" y="3162650"/>
            <a:ext cx="10989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102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70DD43-918C-447B-AFC8-0BEF70809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Prośby zawarte w „Ojcze nasz” </a:t>
            </a:r>
            <a:br>
              <a:rPr lang="pl-PL" dirty="0"/>
            </a:br>
            <a:r>
              <a:rPr lang="pl-PL" sz="1800" dirty="0"/>
              <a:t>(tradycyjny tekst modlitwy w języku polskim)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2416519-3A1E-4CDD-A824-DB51AE2105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Trzy prośby w stosunku do boga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962FCAC-1C20-409A-BFAE-12F59B9E70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dirty="0"/>
              <a:t>Święć się Imię Twoje</a:t>
            </a:r>
          </a:p>
          <a:p>
            <a:r>
              <a:rPr lang="pl-PL" dirty="0"/>
              <a:t>Przyjdź Królestwo Twoje</a:t>
            </a:r>
          </a:p>
          <a:p>
            <a:r>
              <a:rPr lang="pl-PL" dirty="0"/>
              <a:t>Bądź Wola Twoja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FCB7F40-6FD6-4CF1-B5CC-F44101D67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2" y="2229820"/>
            <a:ext cx="4642490" cy="3105973"/>
          </a:xfrm>
        </p:spPr>
        <p:txBody>
          <a:bodyPr>
            <a:normAutofit/>
          </a:bodyPr>
          <a:lstStyle/>
          <a:p>
            <a:r>
              <a:rPr lang="pl-PL" sz="1200" b="1" dirty="0"/>
              <a:t>2818</a:t>
            </a:r>
            <a:r>
              <a:rPr lang="pl-PL" sz="1200" dirty="0"/>
              <a:t> W Modlitwie Pańskiej chodzi przede wszystkim </a:t>
            </a:r>
            <a:r>
              <a:rPr lang="pl-PL" sz="1200" dirty="0">
                <a:highlight>
                  <a:srgbClr val="FFFF00"/>
                </a:highlight>
              </a:rPr>
              <a:t>o ostateczne przyjście Królestwa Bożego w chwili powrotu Chrystusa </a:t>
            </a:r>
            <a:r>
              <a:rPr lang="pl-PL" sz="1200" b="1" baseline="30000" dirty="0">
                <a:hlinkClick r:id="rId2"/>
              </a:rPr>
              <a:t>70</a:t>
            </a:r>
            <a:r>
              <a:rPr lang="pl-PL" sz="1200" dirty="0"/>
              <a:t> . To pragnienie nie oddala jednak Kościoła od jego posłania na tym świecie, ale raczej go w nie angażuje. Od Pięćdziesiątnicy przyjście Królestwa jest dziełem Ducha Pana, "który dalej prowadzi swoje dzieło na świecie i dopełnia wszelkiego uświęcenia" </a:t>
            </a:r>
            <a:r>
              <a:rPr lang="pl-PL" sz="1200" b="1" baseline="30000" dirty="0">
                <a:hlinkClick r:id="rId3"/>
              </a:rPr>
              <a:t>71</a:t>
            </a:r>
            <a:r>
              <a:rPr lang="pl-PL" sz="1200" dirty="0"/>
              <a:t> .</a:t>
            </a:r>
          </a:p>
          <a:p>
            <a:r>
              <a:rPr lang="pl-PL" sz="1200" b="1" dirty="0"/>
              <a:t>2819</a:t>
            </a:r>
            <a:r>
              <a:rPr lang="pl-PL" sz="1200" dirty="0"/>
              <a:t> </a:t>
            </a:r>
            <a:r>
              <a:rPr lang="pl-PL" sz="1200" dirty="0">
                <a:highlight>
                  <a:srgbClr val="FFFF00"/>
                </a:highlight>
              </a:rPr>
              <a:t>"Królestwo Boże. . . to sprawiedliwość, pokój i radość w Duchu Świętym" (</a:t>
            </a:r>
            <a:r>
              <a:rPr lang="pl-PL" sz="1200" dirty="0" err="1">
                <a:highlight>
                  <a:srgbClr val="FFFF00"/>
                </a:highlight>
              </a:rPr>
              <a:t>Rz</a:t>
            </a:r>
            <a:r>
              <a:rPr lang="pl-PL" sz="1200" dirty="0">
                <a:highlight>
                  <a:srgbClr val="FFFF00"/>
                </a:highlight>
              </a:rPr>
              <a:t> 14,17). </a:t>
            </a:r>
            <a:r>
              <a:rPr lang="pl-PL" sz="1200" dirty="0"/>
              <a:t>Czasy ostateczne, w jakich żyjemy, są czasami wylania Ducha Świętego</a:t>
            </a:r>
          </a:p>
          <a:p>
            <a:endParaRPr lang="pl-PL" sz="1200" dirty="0"/>
          </a:p>
        </p:txBody>
      </p:sp>
      <p:cxnSp>
        <p:nvCxnSpPr>
          <p:cNvPr id="7" name="Łącznik: łamany 6">
            <a:extLst>
              <a:ext uri="{FF2B5EF4-FFF2-40B4-BE49-F238E27FC236}">
                <a16:creationId xmlns:a16="http://schemas.microsoft.com/office/drawing/2014/main" id="{A095F565-2594-4856-B0CA-CF5FC863FE44}"/>
              </a:ext>
            </a:extLst>
          </p:cNvPr>
          <p:cNvCxnSpPr/>
          <p:nvPr/>
        </p:nvCxnSpPr>
        <p:spPr>
          <a:xfrm>
            <a:off x="2021747" y="3674378"/>
            <a:ext cx="6358855" cy="469783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Łącznik: łamany 10">
            <a:extLst>
              <a:ext uri="{FF2B5EF4-FFF2-40B4-BE49-F238E27FC236}">
                <a16:creationId xmlns:a16="http://schemas.microsoft.com/office/drawing/2014/main" id="{CD166FA0-A893-4A5E-8B6B-E5B545A623DB}"/>
              </a:ext>
            </a:extLst>
          </p:cNvPr>
          <p:cNvCxnSpPr>
            <a:cxnSpLocks/>
          </p:cNvCxnSpPr>
          <p:nvPr/>
        </p:nvCxnSpPr>
        <p:spPr>
          <a:xfrm flipV="1">
            <a:off x="4320330" y="2608976"/>
            <a:ext cx="2348918" cy="1048625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825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70DD43-918C-447B-AFC8-0BEF70809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Prośby zawarte w „Ojcze nasz” </a:t>
            </a:r>
            <a:br>
              <a:rPr lang="pl-PL" dirty="0"/>
            </a:br>
            <a:r>
              <a:rPr lang="pl-PL" sz="1800" dirty="0"/>
              <a:t>(tradycyjny tekst modlitwy w języku polskim)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2416519-3A1E-4CDD-A824-DB51AE2105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Trzy prośby w stosunku do boga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962FCAC-1C20-409A-BFAE-12F59B9E70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Święć się Imię Twoje</a:t>
            </a:r>
          </a:p>
          <a:p>
            <a:r>
              <a:rPr lang="pl-PL" dirty="0"/>
              <a:t>Przyjdź Królestwo Twoje</a:t>
            </a:r>
          </a:p>
          <a:p>
            <a:r>
              <a:rPr lang="pl-PL" dirty="0"/>
              <a:t>Bądź Wola Twoja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FCB7F40-6FD6-4CF1-B5CC-F44101D67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2" y="2229820"/>
            <a:ext cx="4642490" cy="3105973"/>
          </a:xfrm>
        </p:spPr>
        <p:txBody>
          <a:bodyPr>
            <a:normAutofit fontScale="92500"/>
          </a:bodyPr>
          <a:lstStyle/>
          <a:p>
            <a:r>
              <a:rPr lang="pl-PL" sz="1200" b="1" dirty="0"/>
              <a:t>2822</a:t>
            </a:r>
            <a:r>
              <a:rPr lang="pl-PL" sz="1200" dirty="0"/>
              <a:t> </a:t>
            </a:r>
            <a:r>
              <a:rPr lang="pl-PL" sz="1200" dirty="0">
                <a:highlight>
                  <a:srgbClr val="FFFF00"/>
                </a:highlight>
              </a:rPr>
              <a:t>Wolą naszego Ojca jest, "by wszyscy ludzie zostali zbawieni i doszli do poznania prawdy</a:t>
            </a:r>
            <a:r>
              <a:rPr lang="pl-PL" sz="1200" dirty="0"/>
              <a:t>" (1 Tm 2, 4). "On jest cierpliwy... chce bowiem wszystkich doprowadzić do nawrócenia" (2 P 3, 9) </a:t>
            </a:r>
            <a:r>
              <a:rPr lang="pl-PL" sz="1200" b="1" baseline="30000" dirty="0">
                <a:hlinkClick r:id="rId2"/>
              </a:rPr>
              <a:t>77</a:t>
            </a:r>
            <a:r>
              <a:rPr lang="pl-PL" sz="1200" dirty="0"/>
              <a:t> . Jego przykazaniem, streszczającym wszystkie inne i wyrażającym całą Jego wolę, jest, "abyśmy się wzajemnie miłowali, jak On nas umiłował" (J 13, 34) </a:t>
            </a:r>
            <a:r>
              <a:rPr lang="pl-PL" sz="1200" b="1" baseline="30000" dirty="0">
                <a:hlinkClick r:id="rId3"/>
              </a:rPr>
              <a:t>78</a:t>
            </a:r>
            <a:r>
              <a:rPr lang="pl-PL" sz="1200" dirty="0"/>
              <a:t> .</a:t>
            </a:r>
          </a:p>
          <a:p>
            <a:r>
              <a:rPr lang="pl-PL" sz="1200" b="1" dirty="0"/>
              <a:t>2824</a:t>
            </a:r>
            <a:r>
              <a:rPr lang="pl-PL" sz="1200" dirty="0"/>
              <a:t> </a:t>
            </a:r>
            <a:r>
              <a:rPr lang="pl-PL" sz="1200" dirty="0">
                <a:highlight>
                  <a:srgbClr val="FFFF00"/>
                </a:highlight>
              </a:rPr>
              <a:t>W Chrystusie, dzięki Jego ludzkiej woli, wola Ojca została wypełniona w sposób doskonały i raz na zawsze</a:t>
            </a:r>
            <a:r>
              <a:rPr lang="pl-PL" sz="1200" dirty="0"/>
              <a:t>. Przychodząc na ten świat, Jezus powiedział: "Oto idę... abym spełniał wolę Twoją, Boże" (</a:t>
            </a:r>
            <a:r>
              <a:rPr lang="pl-PL" sz="1200" dirty="0" err="1"/>
              <a:t>Hbr</a:t>
            </a:r>
            <a:r>
              <a:rPr lang="pl-PL" sz="1200" dirty="0"/>
              <a:t> 10, 7; </a:t>
            </a:r>
            <a:r>
              <a:rPr lang="pl-PL" sz="1200" dirty="0" err="1"/>
              <a:t>Ps</a:t>
            </a:r>
            <a:r>
              <a:rPr lang="pl-PL" sz="1200" dirty="0"/>
              <a:t> 40, 7). Tylko Jezus może powiedzieć: "Ja zawsze czynię to, co się Jemu podoba" (J 8, 29). W modlitwie swej agonii godzi się całkowicie na tę wolę: "Nie moja wola, lecz Twoja niech się stanie" (</a:t>
            </a:r>
            <a:r>
              <a:rPr lang="pl-PL" sz="1200" dirty="0" err="1"/>
              <a:t>Łk</a:t>
            </a:r>
            <a:r>
              <a:rPr lang="pl-PL" sz="1200" dirty="0"/>
              <a:t> 22, 42) </a:t>
            </a:r>
            <a:r>
              <a:rPr lang="pl-PL" sz="1200" b="1" baseline="30000" dirty="0">
                <a:hlinkClick r:id="rId4"/>
              </a:rPr>
              <a:t>79</a:t>
            </a:r>
            <a:r>
              <a:rPr lang="pl-PL" sz="1200" dirty="0"/>
              <a:t> . Właśnie dlatego Jezus "wydał samego siebie za nasze grzechy zgodnie z wolą Boga" (Ga 1, 4). "Na mocy tej woli uświęceni jesteśmy przez ofiarę ciała Jezusa Chrystusa" (</a:t>
            </a:r>
            <a:r>
              <a:rPr lang="pl-PL" sz="1200" dirty="0" err="1"/>
              <a:t>Hbr</a:t>
            </a:r>
            <a:r>
              <a:rPr lang="pl-PL" sz="1200" dirty="0"/>
              <a:t> 10, 10).</a:t>
            </a:r>
          </a:p>
        </p:txBody>
      </p:sp>
      <p:cxnSp>
        <p:nvCxnSpPr>
          <p:cNvPr id="8" name="Łącznik: łamany 7">
            <a:extLst>
              <a:ext uri="{FF2B5EF4-FFF2-40B4-BE49-F238E27FC236}">
                <a16:creationId xmlns:a16="http://schemas.microsoft.com/office/drawing/2014/main" id="{97217C0E-C4EA-4BA1-8BB0-8B0AAFC398EC}"/>
              </a:ext>
            </a:extLst>
          </p:cNvPr>
          <p:cNvCxnSpPr/>
          <p:nvPr/>
        </p:nvCxnSpPr>
        <p:spPr>
          <a:xfrm flipV="1">
            <a:off x="1971413" y="3607266"/>
            <a:ext cx="6191075" cy="511728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: łamany 9">
            <a:extLst>
              <a:ext uri="{FF2B5EF4-FFF2-40B4-BE49-F238E27FC236}">
                <a16:creationId xmlns:a16="http://schemas.microsoft.com/office/drawing/2014/main" id="{3614FC20-13F9-421D-B2E4-DF1D9C3F5E47}"/>
              </a:ext>
            </a:extLst>
          </p:cNvPr>
          <p:cNvCxnSpPr/>
          <p:nvPr/>
        </p:nvCxnSpPr>
        <p:spPr>
          <a:xfrm flipV="1">
            <a:off x="5058561" y="2600587"/>
            <a:ext cx="1702966" cy="989901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213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70DD43-918C-447B-AFC8-0BEF70809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Prośby zawarte w „Ojcze nasz” </a:t>
            </a:r>
            <a:br>
              <a:rPr lang="pl-PL" dirty="0"/>
            </a:br>
            <a:r>
              <a:rPr lang="pl-PL" sz="1800" dirty="0"/>
              <a:t>(tradycyjny tekst modlitwy w języku polskim)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962FCAC-1C20-409A-BFAE-12F59B9E7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50848" y="2178317"/>
            <a:ext cx="4645152" cy="3593309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/>
              <a:t>2828</a:t>
            </a:r>
            <a:r>
              <a:rPr lang="pl-PL" dirty="0"/>
              <a:t> </a:t>
            </a:r>
            <a:r>
              <a:rPr lang="pl-PL" dirty="0">
                <a:highlight>
                  <a:srgbClr val="FFFF00"/>
                </a:highlight>
              </a:rPr>
              <a:t>"</a:t>
            </a:r>
            <a:r>
              <a:rPr lang="pl-PL" i="1" dirty="0">
                <a:highlight>
                  <a:srgbClr val="FFFF00"/>
                </a:highlight>
              </a:rPr>
              <a:t>Daj nam</a:t>
            </a:r>
            <a:r>
              <a:rPr lang="pl-PL" dirty="0">
                <a:highlight>
                  <a:srgbClr val="FFFF00"/>
                </a:highlight>
              </a:rPr>
              <a:t>": </a:t>
            </a:r>
            <a:r>
              <a:rPr lang="pl-PL" dirty="0"/>
              <a:t>słowa te wyrażają głęboką ufność dzieci, które oczekują wszystkiego od swego Ojca. "On sprawia, że słońce Jego wschodzi nad złymi i nad dobrymi, i On zsyła deszcz na sprawiedliwych i niesprawiedliwych" (Mt 5, 45), On "daje pokarm w swym czasie" (</a:t>
            </a:r>
            <a:r>
              <a:rPr lang="pl-PL" dirty="0" err="1"/>
              <a:t>Ps</a:t>
            </a:r>
            <a:r>
              <a:rPr lang="pl-PL" dirty="0"/>
              <a:t> 104, 27). Jezus uczy nas tej prośby; w rzeczywistości wysławia ona Ojca, ponieważ uznaje, że jest On dobry ponad wszelką dobroć.</a:t>
            </a:r>
          </a:p>
          <a:p>
            <a:r>
              <a:rPr lang="pl-PL" b="1" dirty="0"/>
              <a:t>2829</a:t>
            </a:r>
            <a:r>
              <a:rPr lang="pl-PL" dirty="0"/>
              <a:t> "Daj nam" jest również </a:t>
            </a:r>
            <a:r>
              <a:rPr lang="pl-PL" dirty="0">
                <a:highlight>
                  <a:srgbClr val="FFFF00"/>
                </a:highlight>
              </a:rPr>
              <a:t>wyrazem Przymierza</a:t>
            </a:r>
            <a:r>
              <a:rPr lang="pl-PL" dirty="0"/>
              <a:t>; należymy do Ojca, a On należy do nas i jest dla nas. To "nam" wyraża również nasze uznanie Go za Ojca wszystkich ludzi i dlatego modlimy się za nich wszystkich, w poczuciu solidarności z ich potrzebami i cierpieniami.</a:t>
            </a:r>
          </a:p>
          <a:p>
            <a:r>
              <a:rPr lang="pl-PL" b="1" dirty="0"/>
              <a:t>2830</a:t>
            </a:r>
            <a:r>
              <a:rPr lang="pl-PL" dirty="0"/>
              <a:t> "</a:t>
            </a:r>
            <a:r>
              <a:rPr lang="pl-PL" i="1" dirty="0">
                <a:highlight>
                  <a:srgbClr val="FFFF00"/>
                </a:highlight>
              </a:rPr>
              <a:t>Chleba naszego</a:t>
            </a:r>
            <a:r>
              <a:rPr lang="pl-PL" dirty="0"/>
              <a:t>". Ojciec, który daje nam życie, nie może nam nie dać pokarmu koniecznego do życia, "stosownych" dóbr materialnych i duchowych.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885AFE0-7D17-41C8-9394-ABA08986E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Cztery prośby w stosunku do potrzeb człowieka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FCB7F40-6FD6-4CF1-B5CC-F44101D6748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Chleba naszego, powszedniego daj nam dzisiaj</a:t>
            </a:r>
          </a:p>
          <a:p>
            <a:r>
              <a:rPr lang="pl-PL" dirty="0"/>
              <a:t>Odpuść na nasze winy</a:t>
            </a:r>
          </a:p>
          <a:p>
            <a:r>
              <a:rPr lang="pl-PL" dirty="0"/>
              <a:t>Nie wódź nas na pokuszenie </a:t>
            </a:r>
            <a:r>
              <a:rPr lang="pl-PL" sz="1200" dirty="0"/>
              <a:t>(a swoją drogą, to czy Bóg wodzi na pokuszenie?)</a:t>
            </a:r>
          </a:p>
          <a:p>
            <a:r>
              <a:rPr lang="pl-PL" dirty="0"/>
              <a:t>Zbaw nas ode złego</a:t>
            </a:r>
          </a:p>
        </p:txBody>
      </p:sp>
      <p:cxnSp>
        <p:nvCxnSpPr>
          <p:cNvPr id="11" name="Łącznik: łamany 10">
            <a:extLst>
              <a:ext uri="{FF2B5EF4-FFF2-40B4-BE49-F238E27FC236}">
                <a16:creationId xmlns:a16="http://schemas.microsoft.com/office/drawing/2014/main" id="{80A03A89-AB5F-43B4-AE6B-9DB497D9C85A}"/>
              </a:ext>
            </a:extLst>
          </p:cNvPr>
          <p:cNvCxnSpPr>
            <a:cxnSpLocks/>
          </p:cNvCxnSpPr>
          <p:nvPr/>
        </p:nvCxnSpPr>
        <p:spPr>
          <a:xfrm rot="10800000">
            <a:off x="2869037" y="2441197"/>
            <a:ext cx="6862192" cy="701879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Łącznik: łamany 19">
            <a:extLst>
              <a:ext uri="{FF2B5EF4-FFF2-40B4-BE49-F238E27FC236}">
                <a16:creationId xmlns:a16="http://schemas.microsoft.com/office/drawing/2014/main" id="{4DCAEE58-92E5-4A8F-8646-39E669448DFF}"/>
              </a:ext>
            </a:extLst>
          </p:cNvPr>
          <p:cNvCxnSpPr/>
          <p:nvPr/>
        </p:nvCxnSpPr>
        <p:spPr>
          <a:xfrm flipV="1">
            <a:off x="4018327" y="3143075"/>
            <a:ext cx="4538444" cy="889686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Łącznik: łamany 21">
            <a:extLst>
              <a:ext uri="{FF2B5EF4-FFF2-40B4-BE49-F238E27FC236}">
                <a16:creationId xmlns:a16="http://schemas.microsoft.com/office/drawing/2014/main" id="{AEF8CE4F-6B0A-410A-ABAC-87392592F280}"/>
              </a:ext>
            </a:extLst>
          </p:cNvPr>
          <p:cNvCxnSpPr/>
          <p:nvPr/>
        </p:nvCxnSpPr>
        <p:spPr>
          <a:xfrm flipV="1">
            <a:off x="2357306" y="3143075"/>
            <a:ext cx="7843707" cy="2133600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434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70DD43-918C-447B-AFC8-0BEF70809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Prośby zawarte w „Ojcze nasz” </a:t>
            </a:r>
            <a:br>
              <a:rPr lang="pl-PL" dirty="0"/>
            </a:br>
            <a:r>
              <a:rPr lang="pl-PL" sz="1800" dirty="0"/>
              <a:t>(tradycyjny tekst modlitwy w języku polskim)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962FCAC-1C20-409A-BFAE-12F59B9E7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50848" y="2178317"/>
            <a:ext cx="4645152" cy="3593309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/>
              <a:t>"Odpuść nam nasze winy..."</a:t>
            </a:r>
            <a:endParaRPr lang="pl-PL" dirty="0"/>
          </a:p>
          <a:p>
            <a:r>
              <a:rPr lang="pl-PL" b="1" dirty="0"/>
              <a:t>2839</a:t>
            </a:r>
            <a:r>
              <a:rPr lang="pl-PL" dirty="0"/>
              <a:t> Ze śmiałą ufnością zaczęliśmy modlić się do naszego Ojca. Błagając Go, by święciło się Jego imię, prosiliśmy Go, abyśmy byli coraz bardziej uświęcani. Chociaż zostaliśmy obleczeni w szatę chrzcielną, nie przestajemy jednak grzeszyć i odwracać się od Boga. Teraz, w tej nowej prośbie, na nowo przychodzimy do Niego jak syn marnotrawny </a:t>
            </a:r>
            <a:r>
              <a:rPr lang="pl-PL" b="1" baseline="30000" dirty="0">
                <a:hlinkClick r:id="rId2"/>
              </a:rPr>
              <a:t>105</a:t>
            </a:r>
            <a:r>
              <a:rPr lang="pl-PL" dirty="0"/>
              <a:t> i uznajemy się przed Nim za grzeszników, podobnie jak celnik </a:t>
            </a:r>
            <a:r>
              <a:rPr lang="pl-PL" b="1" baseline="30000" dirty="0">
                <a:hlinkClick r:id="rId3"/>
              </a:rPr>
              <a:t>106</a:t>
            </a:r>
            <a:r>
              <a:rPr lang="pl-PL" dirty="0"/>
              <a:t> . Nasza prośba zaczyna się od "wyznania", w którym wyznajemy jednocześnie naszą nędzę i Jego miłosierdzie. Nasza nadzieja jest niezawodna, ponieważ w Jego Synu "mamy odkupienie - odpuszczenie grzechów" (Kol 1, 14; Ef 1, 7). Skuteczny i niewątpliwy znak Jego przebaczenia znajdujemy w sakramentach Kościoła </a:t>
            </a:r>
            <a:r>
              <a:rPr lang="pl-PL" b="1" baseline="30000" dirty="0">
                <a:hlinkClick r:id="rId4"/>
              </a:rPr>
              <a:t>107</a:t>
            </a:r>
            <a:r>
              <a:rPr lang="pl-PL" dirty="0"/>
              <a:t>. 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885AFE0-7D17-41C8-9394-ABA08986E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Cztery prośby w stosunku do potrzeb człowieka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FCB7F40-6FD6-4CF1-B5CC-F44101D6748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Chleba naszego, powszedniego daj nam dzisiaj</a:t>
            </a:r>
          </a:p>
          <a:p>
            <a:r>
              <a:rPr lang="pl-PL" dirty="0"/>
              <a:t>Odpuść na nasze winy</a:t>
            </a:r>
          </a:p>
          <a:p>
            <a:r>
              <a:rPr lang="pl-PL" dirty="0"/>
              <a:t>Nie wódź nas na pokuszenie </a:t>
            </a:r>
            <a:r>
              <a:rPr lang="pl-PL" sz="1200" dirty="0"/>
              <a:t>(a swoją drogą, to czy Bóg wodzi na pokuszenie?)</a:t>
            </a:r>
          </a:p>
          <a:p>
            <a:r>
              <a:rPr lang="pl-PL" dirty="0"/>
              <a:t>Zbaw nas ode złego</a:t>
            </a:r>
          </a:p>
        </p:txBody>
      </p:sp>
    </p:spTree>
    <p:extLst>
      <p:ext uri="{BB962C8B-B14F-4D97-AF65-F5344CB8AC3E}">
        <p14:creationId xmlns:p14="http://schemas.microsoft.com/office/powerpoint/2010/main" val="23649047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70DD43-918C-447B-AFC8-0BEF70809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Prośby zawarte w „Ojcze nasz” </a:t>
            </a:r>
            <a:br>
              <a:rPr lang="pl-PL" dirty="0"/>
            </a:br>
            <a:r>
              <a:rPr lang="pl-PL" sz="1800" dirty="0"/>
              <a:t>(tradycyjny tekst modlitwy w języku polskim)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962FCAC-1C20-409A-BFAE-12F59B9E7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50848" y="2178317"/>
            <a:ext cx="4645152" cy="3593309"/>
          </a:xfrm>
        </p:spPr>
        <p:txBody>
          <a:bodyPr>
            <a:normAutofit fontScale="62500" lnSpcReduction="20000"/>
          </a:bodyPr>
          <a:lstStyle/>
          <a:p>
            <a:r>
              <a:rPr lang="pl-PL" b="1" dirty="0"/>
              <a:t>"...jako i my odpuszczamy naszym winowajcom"</a:t>
            </a:r>
            <a:endParaRPr lang="pl-PL" dirty="0"/>
          </a:p>
          <a:p>
            <a:r>
              <a:rPr lang="pl-PL" b="1" dirty="0"/>
              <a:t>2842 </a:t>
            </a:r>
            <a:r>
              <a:rPr lang="pl-PL" dirty="0"/>
              <a:t>Wyrażenie "jako" występuje niejednokrotnie w nauczaniu Jezusa: "Bądźcie wy doskonali,</a:t>
            </a:r>
            <a:r>
              <a:rPr lang="pl-PL" i="1" dirty="0"/>
              <a:t> jak</a:t>
            </a:r>
            <a:r>
              <a:rPr lang="pl-PL" dirty="0"/>
              <a:t> doskonały jest Ojciec wasz niebieski" (Mt 5, 48); "Bądźcie miłosierni,</a:t>
            </a:r>
            <a:r>
              <a:rPr lang="pl-PL" i="1" dirty="0"/>
              <a:t> jak</a:t>
            </a:r>
            <a:r>
              <a:rPr lang="pl-PL" dirty="0"/>
              <a:t> Ojciec wasz jest miłosierny" (</a:t>
            </a:r>
            <a:r>
              <a:rPr lang="pl-PL" dirty="0" err="1"/>
              <a:t>Łk</a:t>
            </a:r>
            <a:r>
              <a:rPr lang="pl-PL" dirty="0"/>
              <a:t> 6, 36); "Przykazanie nowe daję wam, abyście się wzajemnie miłowali, tak</a:t>
            </a:r>
            <a:r>
              <a:rPr lang="pl-PL" i="1" dirty="0"/>
              <a:t> jak</a:t>
            </a:r>
            <a:r>
              <a:rPr lang="pl-PL" dirty="0"/>
              <a:t> Ja was umiłowałem" (J 13, 34). Zachowanie przykazania Pana nie może polegać tylko na zewnętrznym naśladowaniu Bożego wzoru. Chodzi o żywe i pochodzące "z głębi serca" uczestniczenie w świętości, miłosierdziu i miłości naszego Boga. "Mając życie od Ducha, do Ducha też się stosujmy" (Ga 5, 25). Tylko Duch, który jest "naszym Życiem", może czynić "naszymi" te same dążenia, jakie były w Jezusie Chrystusie </a:t>
            </a:r>
            <a:r>
              <a:rPr lang="pl-PL" b="1" baseline="30000" dirty="0">
                <a:hlinkClick r:id="rId2"/>
              </a:rPr>
              <a:t>110</a:t>
            </a:r>
            <a:r>
              <a:rPr lang="pl-PL" dirty="0"/>
              <a:t> . Staje się możliwa jedność przebaczenia, gdy "przebaczamy sobie, tak jak i Bóg nam przebaczył w Chrystusie" (Ef 4, 32).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885AFE0-7D17-41C8-9394-ABA08986E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Cztery prośby w stosunku do potrzeb człowieka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FCB7F40-6FD6-4CF1-B5CC-F44101D6748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/>
              <a:t>Chleba naszego, powszedniego daj nam dzisiaj</a:t>
            </a:r>
          </a:p>
          <a:p>
            <a:r>
              <a:rPr lang="pl-PL" dirty="0"/>
              <a:t>Odpuść na nasze winy</a:t>
            </a:r>
          </a:p>
          <a:p>
            <a:r>
              <a:rPr lang="pl-PL" dirty="0"/>
              <a:t>Nie wódź nas na pokuszenie </a:t>
            </a:r>
            <a:r>
              <a:rPr lang="pl-PL" sz="1200" dirty="0"/>
              <a:t>(a swoją drogą, to czy Bóg wodzi na pokuszenie?)</a:t>
            </a:r>
          </a:p>
          <a:p>
            <a:r>
              <a:rPr lang="pl-PL" dirty="0"/>
              <a:t>Zbaw nas ode złego</a:t>
            </a:r>
          </a:p>
        </p:txBody>
      </p:sp>
    </p:spTree>
    <p:extLst>
      <p:ext uri="{BB962C8B-B14F-4D97-AF65-F5344CB8AC3E}">
        <p14:creationId xmlns:p14="http://schemas.microsoft.com/office/powerpoint/2010/main" val="3340406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70DD43-918C-447B-AFC8-0BEF70809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Prośby zawarte w „Ojcze nasz” </a:t>
            </a:r>
            <a:br>
              <a:rPr lang="pl-PL" dirty="0"/>
            </a:br>
            <a:r>
              <a:rPr lang="pl-PL" sz="1800" dirty="0"/>
              <a:t>(tradycyjny tekst modlitwy w języku polskim)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962FCAC-1C20-409A-BFAE-12F59B9E7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50848" y="2178317"/>
            <a:ext cx="4645152" cy="3593309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/>
              <a:t>2846 </a:t>
            </a:r>
            <a:r>
              <a:rPr lang="pl-PL" dirty="0"/>
              <a:t>Prośba ta nawiązuje do poprzedniej, ponieważ nasze grzechy są skutkiem przyzwolenia na pokusę. Prosimy naszego Ojca, by nas nie "wodził na pokuszenie". </a:t>
            </a:r>
            <a:r>
              <a:rPr lang="pl-PL" dirty="0">
                <a:highlight>
                  <a:srgbClr val="00FF00"/>
                </a:highlight>
              </a:rPr>
              <a:t>Pojęcie greckie, które występuje w tym miejscu, jest bardzo trudne do przetłumaczenia. </a:t>
            </a:r>
            <a:r>
              <a:rPr lang="pl-PL" dirty="0">
                <a:highlight>
                  <a:srgbClr val="FFFF00"/>
                </a:highlight>
              </a:rPr>
              <a:t>Ma ono wiele znaczeń: "abyśmy nie ulegli pokusie" </a:t>
            </a:r>
            <a:r>
              <a:rPr lang="pl-PL" b="1" baseline="30000" dirty="0">
                <a:highlight>
                  <a:srgbClr val="FFFF00"/>
                </a:highlight>
                <a:hlinkClick r:id="rId2"/>
              </a:rPr>
              <a:t>120</a:t>
            </a:r>
            <a:r>
              <a:rPr lang="pl-PL" dirty="0">
                <a:highlight>
                  <a:srgbClr val="FFFF00"/>
                </a:highlight>
              </a:rPr>
              <a:t> , "nie pozwól, byśmy doznali pokusy".</a:t>
            </a:r>
            <a:r>
              <a:rPr lang="pl-PL" dirty="0"/>
              <a:t> "Bóg nie podlega pokusie ku złemu, ani też nikogo nie kusi" (</a:t>
            </a:r>
            <a:r>
              <a:rPr lang="pl-PL" dirty="0" err="1"/>
              <a:t>Jk</a:t>
            </a:r>
            <a:r>
              <a:rPr lang="pl-PL" dirty="0"/>
              <a:t> 1, 13); przeciwnie, chce nas wszystkich wyzwolić. Prosimy Go, by nie pozwolił nam wejść na drogę, która prowadzi do grzechu. Jesteśmy zaangażowani w walkę "między ciałem a Duchem". Prośba ta jest błaganiem o Ducha rozeznania i mocy. 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885AFE0-7D17-41C8-9394-ABA08986E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Cztery prośby w stosunku do potrzeb człowieka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FCB7F40-6FD6-4CF1-B5CC-F44101D6748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Chleba naszego, powszedniego daj nam dzisiaj</a:t>
            </a:r>
          </a:p>
          <a:p>
            <a:r>
              <a:rPr lang="pl-PL" dirty="0"/>
              <a:t>Odpuść na nasze winy</a:t>
            </a:r>
          </a:p>
          <a:p>
            <a:r>
              <a:rPr lang="pl-PL" dirty="0"/>
              <a:t>Nie wódź nas na pokuszenie </a:t>
            </a:r>
            <a:r>
              <a:rPr lang="pl-PL" sz="1200" dirty="0"/>
              <a:t>(a swoją drogą, to czy Bóg wodzi na pokuszenie?)</a:t>
            </a:r>
          </a:p>
          <a:p>
            <a:r>
              <a:rPr lang="pl-PL" dirty="0"/>
              <a:t>Zbaw nas ode złego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C9B2A7B7-F29D-4C9B-8018-DCDE1937C267}"/>
              </a:ext>
            </a:extLst>
          </p:cNvPr>
          <p:cNvCxnSpPr/>
          <p:nvPr/>
        </p:nvCxnSpPr>
        <p:spPr>
          <a:xfrm>
            <a:off x="5905850" y="3565321"/>
            <a:ext cx="612396" cy="2936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449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70DD43-918C-447B-AFC8-0BEF70809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Prośby zawarte w „Ojcze nasz” </a:t>
            </a:r>
            <a:br>
              <a:rPr lang="pl-PL" dirty="0"/>
            </a:br>
            <a:r>
              <a:rPr lang="pl-PL" sz="1800" dirty="0"/>
              <a:t>(tradycyjny tekst modlitwy w języku polskim)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962FCAC-1C20-409A-BFAE-12F59B9E7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50848" y="2178317"/>
            <a:ext cx="4645152" cy="3593309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/>
              <a:t>2850</a:t>
            </a:r>
            <a:r>
              <a:rPr lang="pl-PL" dirty="0"/>
              <a:t> Ostatnia prośba do naszego Ojca jest również zawarta w modlitwie Jezusa: "Nie proszę, abyś ich zabrał ze świata, ale byś ich ustrzegł od Złego" (J 17, 15). Dotyczy ona każdego z nas osobiście, ale zawsze właśnie "my" modlimy się w komunii z całym Kościołem i o wybawienie całej rodziny ludzkiej. Modlitwa Pańska ciągle otwiera nas na ekonomię zbawienia. Nasza współzależność w dramacie grzechu i śmierci staje się solidarnością w Ciele Chrystusa, w "komunii świętych" </a:t>
            </a:r>
            <a:r>
              <a:rPr lang="pl-PL" b="1" baseline="30000" dirty="0">
                <a:hlinkClick r:id="rId2"/>
              </a:rPr>
              <a:t>128</a:t>
            </a:r>
            <a:r>
              <a:rPr lang="pl-PL" dirty="0"/>
              <a:t> .</a:t>
            </a:r>
          </a:p>
          <a:p>
            <a:r>
              <a:rPr lang="pl-PL" b="1" dirty="0"/>
              <a:t>2851</a:t>
            </a:r>
            <a:r>
              <a:rPr lang="pl-PL" dirty="0"/>
              <a:t> </a:t>
            </a:r>
            <a:r>
              <a:rPr lang="pl-PL" dirty="0">
                <a:highlight>
                  <a:srgbClr val="FFFF00"/>
                </a:highlight>
              </a:rPr>
              <a:t>Zło, o którym mówi ta prośba, nie jest jakąś abstrakcją, lecz oznacza osobę, Szatana, Złego, anioła, który sprzeciwił się Bogu. "</a:t>
            </a:r>
            <a:r>
              <a:rPr lang="pl-PL" dirty="0"/>
              <a:t>Diabeł" (</a:t>
            </a:r>
            <a:r>
              <a:rPr lang="pl-PL" i="1" dirty="0" err="1"/>
              <a:t>dia-bolos</a:t>
            </a:r>
            <a:r>
              <a:rPr lang="pl-PL" dirty="0"/>
              <a:t>) jest tym, który "przeciwstawia się" zamysłowi Boga i Jego "dziełu zbawienia" wypełnionemu w Chrystusie.</a:t>
            </a:r>
          </a:p>
          <a:p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885AFE0-7D17-41C8-9394-ABA08986E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Cztery prośby w stosunku do potrzeb człowieka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FCB7F40-6FD6-4CF1-B5CC-F44101D6748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Chleba naszego, powszedniego daj nam dzisiaj</a:t>
            </a:r>
          </a:p>
          <a:p>
            <a:r>
              <a:rPr lang="pl-PL" dirty="0"/>
              <a:t>Odpuść na nasze winy</a:t>
            </a:r>
          </a:p>
          <a:p>
            <a:r>
              <a:rPr lang="pl-PL" dirty="0"/>
              <a:t>Nie wódź nas na pokuszenie </a:t>
            </a:r>
            <a:r>
              <a:rPr lang="pl-PL" sz="1200" dirty="0"/>
              <a:t>(a swoją drogą, to czy Bóg wodzi na pokuszenie?)</a:t>
            </a:r>
          </a:p>
          <a:p>
            <a:r>
              <a:rPr lang="pl-PL" dirty="0"/>
              <a:t>Zbaw nas ode złego</a:t>
            </a:r>
          </a:p>
        </p:txBody>
      </p:sp>
      <p:cxnSp>
        <p:nvCxnSpPr>
          <p:cNvPr id="8" name="Łącznik: łamany 7">
            <a:extLst>
              <a:ext uri="{FF2B5EF4-FFF2-40B4-BE49-F238E27FC236}">
                <a16:creationId xmlns:a16="http://schemas.microsoft.com/office/drawing/2014/main" id="{9D764002-32C6-496E-A509-898E26E3F587}"/>
              </a:ext>
            </a:extLst>
          </p:cNvPr>
          <p:cNvCxnSpPr>
            <a:cxnSpLocks/>
          </p:cNvCxnSpPr>
          <p:nvPr/>
        </p:nvCxnSpPr>
        <p:spPr>
          <a:xfrm flipV="1">
            <a:off x="2407640" y="4127383"/>
            <a:ext cx="5738070" cy="335561"/>
          </a:xfrm>
          <a:prstGeom prst="bentConnector3">
            <a:avLst>
              <a:gd name="adj1" fmla="val 6549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410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70DD43-918C-447B-AFC8-0BEF70809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Prośby zawarte w „Ojcze nasz” </a:t>
            </a:r>
            <a:br>
              <a:rPr lang="pl-PL" dirty="0"/>
            </a:br>
            <a:r>
              <a:rPr lang="pl-PL" sz="1800" dirty="0"/>
              <a:t>(tradycyjny tekst modlitwy w języku polskim)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962FCAC-1C20-409A-BFAE-12F59B9E7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50848" y="2178317"/>
            <a:ext cx="4645152" cy="3593309"/>
          </a:xfrm>
        </p:spPr>
        <p:txBody>
          <a:bodyPr>
            <a:normAutofit lnSpcReduction="10000"/>
          </a:bodyPr>
          <a:lstStyle/>
          <a:p>
            <a:r>
              <a:rPr lang="pl-PL" b="1" dirty="0"/>
              <a:t>2854</a:t>
            </a:r>
            <a:r>
              <a:rPr lang="pl-PL" dirty="0"/>
              <a:t> </a:t>
            </a:r>
            <a:r>
              <a:rPr lang="pl-PL" dirty="0">
                <a:highlight>
                  <a:srgbClr val="FFFF00"/>
                </a:highlight>
              </a:rPr>
              <a:t>Prosząc o wybawienie od Złego, modlimy się również o uwolnienie od wszelkiego zła, przeszłego, teraźniejszego i przyszłego, którego on jest sprawcą lub podżegaczem</a:t>
            </a:r>
            <a:r>
              <a:rPr lang="pl-PL" dirty="0"/>
              <a:t>. W tej ostatniej prośbie Kościół zanosi przed Boga Ojca niedolę całego świata. Prosząc o wybawienie od zła przygniatającego ludzkość, błaga o cenny dar pokoju i łaskę wytrwałego oczekiwania na powrót Chrystusa.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885AFE0-7D17-41C8-9394-ABA08986E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Cztery prośby w stosunku do potrzeb człowieka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FCB7F40-6FD6-4CF1-B5CC-F44101D6748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Chleba naszego, powszedniego daj nam dzisiaj</a:t>
            </a:r>
          </a:p>
          <a:p>
            <a:r>
              <a:rPr lang="pl-PL" dirty="0"/>
              <a:t>Odpuść na nasze winy</a:t>
            </a:r>
          </a:p>
          <a:p>
            <a:r>
              <a:rPr lang="pl-PL" dirty="0"/>
              <a:t>Nie wódź nas na pokuszenie </a:t>
            </a:r>
            <a:r>
              <a:rPr lang="pl-PL" sz="1200" dirty="0"/>
              <a:t>(a swoją drogą, to czy Bóg wodzi na pokuszenie?)</a:t>
            </a:r>
          </a:p>
          <a:p>
            <a:r>
              <a:rPr lang="pl-PL" dirty="0"/>
              <a:t>Zbaw nas ode złego</a:t>
            </a:r>
          </a:p>
        </p:txBody>
      </p:sp>
      <p:cxnSp>
        <p:nvCxnSpPr>
          <p:cNvPr id="8" name="Łącznik: łamany 7">
            <a:extLst>
              <a:ext uri="{FF2B5EF4-FFF2-40B4-BE49-F238E27FC236}">
                <a16:creationId xmlns:a16="http://schemas.microsoft.com/office/drawing/2014/main" id="{9D764002-32C6-496E-A509-898E26E3F587}"/>
              </a:ext>
            </a:extLst>
          </p:cNvPr>
          <p:cNvCxnSpPr>
            <a:cxnSpLocks/>
          </p:cNvCxnSpPr>
          <p:nvPr/>
        </p:nvCxnSpPr>
        <p:spPr>
          <a:xfrm>
            <a:off x="1929468" y="3238150"/>
            <a:ext cx="6853805" cy="1929468"/>
          </a:xfrm>
          <a:prstGeom prst="bentConnector3">
            <a:avLst>
              <a:gd name="adj1" fmla="val 5942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922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684356-DB68-4F69-88F6-61A1A99E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Katechizm i pismo święte o „ojcze nasz”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BEA522-57BB-4C2D-9AB5-99348E0FE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Wersja św. Łukasza:</a:t>
            </a:r>
          </a:p>
          <a:p>
            <a:r>
              <a:rPr lang="pl-PL" dirty="0"/>
              <a:t>1 Gdy Jezus przebywał w jakimś miejscu na modlitwie i skończył ją, rzekł jeden z uczniów do Niego: «Panie, naucz nas się modlić, jak i Jan nauczył swoich uczniów». 2 </a:t>
            </a:r>
            <a:r>
              <a:rPr lang="pl-PL" baseline="30000" dirty="0">
                <a:hlinkClick r:id="rId2"/>
              </a:rPr>
              <a:t>1</a:t>
            </a:r>
            <a:r>
              <a:rPr lang="pl-PL" dirty="0"/>
              <a:t> A On rzekł do nich: «Kiedy się modlicie, mówcie: </a:t>
            </a:r>
            <a:br>
              <a:rPr lang="pl-PL" dirty="0"/>
            </a:br>
            <a:r>
              <a:rPr lang="pl-PL" dirty="0">
                <a:highlight>
                  <a:srgbClr val="FFFF00"/>
                </a:highlight>
              </a:rPr>
              <a:t>Ojcze, niech się święci Twoje imię; </a:t>
            </a:r>
            <a:br>
              <a:rPr lang="pl-PL" dirty="0">
                <a:highlight>
                  <a:srgbClr val="FFFF00"/>
                </a:highlight>
              </a:rPr>
            </a:br>
            <a:r>
              <a:rPr lang="pl-PL" dirty="0">
                <a:highlight>
                  <a:srgbClr val="FFFF00"/>
                </a:highlight>
              </a:rPr>
              <a:t>niech przyjdzie Twoje królestwo! </a:t>
            </a:r>
            <a:br>
              <a:rPr lang="pl-PL" dirty="0">
                <a:highlight>
                  <a:srgbClr val="FFFF00"/>
                </a:highlight>
              </a:rPr>
            </a:br>
            <a:r>
              <a:rPr lang="pl-PL" dirty="0">
                <a:highlight>
                  <a:srgbClr val="FFFF00"/>
                </a:highlight>
              </a:rPr>
              <a:t>3 Naszego chleba powszedniego</a:t>
            </a:r>
            <a:r>
              <a:rPr lang="pl-PL" baseline="30000" dirty="0">
                <a:highlight>
                  <a:srgbClr val="FFFF00"/>
                </a:highlight>
                <a:hlinkClick r:id="rId3"/>
              </a:rPr>
              <a:t>2</a:t>
            </a:r>
            <a:r>
              <a:rPr lang="pl-PL" dirty="0">
                <a:highlight>
                  <a:srgbClr val="FFFF00"/>
                </a:highlight>
              </a:rPr>
              <a:t> dawaj nam na każdy dzień </a:t>
            </a:r>
            <a:br>
              <a:rPr lang="pl-PL" dirty="0">
                <a:highlight>
                  <a:srgbClr val="FFFF00"/>
                </a:highlight>
              </a:rPr>
            </a:br>
            <a:r>
              <a:rPr lang="pl-PL" dirty="0">
                <a:highlight>
                  <a:srgbClr val="FFFF00"/>
                </a:highlight>
              </a:rPr>
              <a:t>4 i przebacz nam nasze grzechy, bo i my przebaczamy każdemu, kto nam zawini; </a:t>
            </a:r>
            <a:br>
              <a:rPr lang="pl-PL" dirty="0">
                <a:highlight>
                  <a:srgbClr val="FFFF00"/>
                </a:highlight>
              </a:rPr>
            </a:br>
            <a:r>
              <a:rPr lang="pl-PL" dirty="0">
                <a:highlight>
                  <a:srgbClr val="FFFF00"/>
                </a:highlight>
              </a:rPr>
              <a:t>i nie dopuść, byśmy ulegli pokusie». </a:t>
            </a:r>
            <a:r>
              <a:rPr lang="pl-PL" dirty="0"/>
              <a:t> (</a:t>
            </a:r>
            <a:r>
              <a:rPr lang="pl-PL" dirty="0" err="1"/>
              <a:t>Łk</a:t>
            </a:r>
            <a:r>
              <a:rPr lang="pl-PL" dirty="0"/>
              <a:t> 11, 1-4)</a:t>
            </a:r>
          </a:p>
        </p:txBody>
      </p:sp>
    </p:spTree>
    <p:extLst>
      <p:ext uri="{BB962C8B-B14F-4D97-AF65-F5344CB8AC3E}">
        <p14:creationId xmlns:p14="http://schemas.microsoft.com/office/powerpoint/2010/main" val="324964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684356-DB68-4F69-88F6-61A1A99E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Katechizm i pismo święte o „ojcze nasz”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BEA522-57BB-4C2D-9AB5-99348E0FE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Wersja św. Mateusza:</a:t>
            </a:r>
          </a:p>
          <a:p>
            <a:r>
              <a:rPr lang="pl-PL" dirty="0"/>
              <a:t>Wy zatem tak się módlcie: </a:t>
            </a:r>
            <a:br>
              <a:rPr lang="pl-PL" dirty="0"/>
            </a:br>
            <a:r>
              <a:rPr lang="pl-PL" dirty="0"/>
              <a:t>9 </a:t>
            </a:r>
            <a:r>
              <a:rPr lang="pl-PL" baseline="30000" dirty="0">
                <a:hlinkClick r:id="rId2"/>
              </a:rPr>
              <a:t>2</a:t>
            </a:r>
            <a:r>
              <a:rPr lang="pl-PL" dirty="0"/>
              <a:t> </a:t>
            </a:r>
            <a:r>
              <a:rPr lang="pl-PL" dirty="0">
                <a:highlight>
                  <a:srgbClr val="FFFF00"/>
                </a:highlight>
              </a:rPr>
              <a:t>Ojcze nasz, który jesteś w niebie, </a:t>
            </a:r>
            <a:br>
              <a:rPr lang="pl-PL" dirty="0">
                <a:highlight>
                  <a:srgbClr val="FFFF00"/>
                </a:highlight>
              </a:rPr>
            </a:br>
            <a:r>
              <a:rPr lang="pl-PL" dirty="0">
                <a:highlight>
                  <a:srgbClr val="FFFF00"/>
                </a:highlight>
              </a:rPr>
              <a:t>niech się święci imię Twoje! </a:t>
            </a:r>
            <a:br>
              <a:rPr lang="pl-PL" dirty="0">
                <a:highlight>
                  <a:srgbClr val="FFFF00"/>
                </a:highlight>
              </a:rPr>
            </a:br>
            <a:r>
              <a:rPr lang="pl-PL" dirty="0">
                <a:highlight>
                  <a:srgbClr val="FFFF00"/>
                </a:highlight>
              </a:rPr>
              <a:t>10 Niech przyjdzie królestwo Twoje; niech Twoja wola spełnia się na ziemi, tak jak i w niebie. </a:t>
            </a:r>
            <a:br>
              <a:rPr lang="pl-PL" dirty="0">
                <a:highlight>
                  <a:srgbClr val="FFFF00"/>
                </a:highlight>
              </a:rPr>
            </a:br>
            <a:r>
              <a:rPr lang="pl-PL" dirty="0">
                <a:highlight>
                  <a:srgbClr val="FFFF00"/>
                </a:highlight>
              </a:rPr>
              <a:t>11 Chleba naszego powszedniego</a:t>
            </a:r>
            <a:r>
              <a:rPr lang="pl-PL" baseline="30000" dirty="0">
                <a:highlight>
                  <a:srgbClr val="FFFF00"/>
                </a:highlight>
                <a:hlinkClick r:id="rId3"/>
              </a:rPr>
              <a:t>3</a:t>
            </a:r>
            <a:r>
              <a:rPr lang="pl-PL" dirty="0">
                <a:highlight>
                  <a:srgbClr val="FFFF00"/>
                </a:highlight>
              </a:rPr>
              <a:t> daj nam dzisiaj; </a:t>
            </a:r>
            <a:br>
              <a:rPr lang="pl-PL" dirty="0">
                <a:highlight>
                  <a:srgbClr val="FFFF00"/>
                </a:highlight>
              </a:rPr>
            </a:br>
            <a:r>
              <a:rPr lang="pl-PL" dirty="0">
                <a:highlight>
                  <a:srgbClr val="FFFF00"/>
                </a:highlight>
              </a:rPr>
              <a:t>12 i przebacz nam nasze winy, jak i my przebaczamy tym, którzy przeciw nam zawinili; </a:t>
            </a:r>
            <a:br>
              <a:rPr lang="pl-PL" dirty="0">
                <a:highlight>
                  <a:srgbClr val="FFFF00"/>
                </a:highlight>
              </a:rPr>
            </a:br>
            <a:r>
              <a:rPr lang="pl-PL" dirty="0">
                <a:highlight>
                  <a:srgbClr val="FFFF00"/>
                </a:highlight>
              </a:rPr>
              <a:t>13 i nie dopuść, abyśmy ulegli pokusie, ale nas zachowaj od złego! </a:t>
            </a:r>
            <a:br>
              <a:rPr lang="pl-PL" dirty="0"/>
            </a:br>
            <a:r>
              <a:rPr lang="pl-PL" dirty="0"/>
              <a:t>14 Jeśli bowiem przebaczycie ludziom ich przewinienia, i wam przebaczy Ojciec wasz niebieski. </a:t>
            </a:r>
            <a:br>
              <a:rPr lang="pl-PL" dirty="0"/>
            </a:br>
            <a:r>
              <a:rPr lang="pl-PL" dirty="0"/>
              <a:t>15 Lecz jeśli nie przebaczycie ludziom, i Ojciec wasz nie przebaczy wam waszych przewinień. (Mt 6,8b-15)</a:t>
            </a:r>
          </a:p>
        </p:txBody>
      </p:sp>
    </p:spTree>
    <p:extLst>
      <p:ext uri="{BB962C8B-B14F-4D97-AF65-F5344CB8AC3E}">
        <p14:creationId xmlns:p14="http://schemas.microsoft.com/office/powerpoint/2010/main" val="3160147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07179A-67FF-4B32-A041-918E34F09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Porównanie obu tekstów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9BCF0AC-97A6-4207-8ACB-BB8D8CFB20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/>
              <a:t>łukasz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B293F59-72E3-4A0C-AADB-5ADD464657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Ojcze, niech się święci Twoje imię; </a:t>
            </a:r>
            <a:br>
              <a:rPr lang="pl-PL" dirty="0"/>
            </a:br>
            <a:r>
              <a:rPr lang="pl-PL" dirty="0"/>
              <a:t>niech przyjdzie Twoje królestwo! </a:t>
            </a:r>
            <a:br>
              <a:rPr lang="pl-PL" dirty="0"/>
            </a:br>
            <a:r>
              <a:rPr lang="pl-PL" dirty="0"/>
              <a:t>3 Naszego chleba powszedniego</a:t>
            </a:r>
            <a:r>
              <a:rPr lang="pl-PL" baseline="30000" dirty="0">
                <a:hlinkClick r:id="rId2"/>
              </a:rPr>
              <a:t>2</a:t>
            </a:r>
            <a:r>
              <a:rPr lang="pl-PL" dirty="0"/>
              <a:t> dawaj nam na każdy dzień </a:t>
            </a:r>
            <a:br>
              <a:rPr lang="pl-PL" dirty="0"/>
            </a:br>
            <a:r>
              <a:rPr lang="pl-PL" dirty="0"/>
              <a:t>4 i przebacz nam nasze grzechy, bo i my przebaczamy każdemu, kto nam zawini; </a:t>
            </a:r>
            <a:br>
              <a:rPr lang="pl-PL" dirty="0"/>
            </a:br>
            <a:r>
              <a:rPr lang="pl-PL" dirty="0"/>
              <a:t>i nie dopuść, byśmy ulegli pokusie».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ED796D6-0B2F-473E-A55F-AB0BF039FD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err="1"/>
              <a:t>mateusz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CB1F720-7114-40B5-9D80-59A222275FD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9 </a:t>
            </a:r>
            <a:r>
              <a:rPr lang="pl-PL" baseline="30000" dirty="0">
                <a:hlinkClick r:id="rId3"/>
              </a:rPr>
              <a:t>2</a:t>
            </a:r>
            <a:r>
              <a:rPr lang="pl-PL" dirty="0"/>
              <a:t> Ojcze nasz, który jesteś w niebie, </a:t>
            </a:r>
            <a:br>
              <a:rPr lang="pl-PL" dirty="0"/>
            </a:br>
            <a:r>
              <a:rPr lang="pl-PL" dirty="0"/>
              <a:t>niech się święci imię Twoje! </a:t>
            </a:r>
            <a:br>
              <a:rPr lang="pl-PL" dirty="0"/>
            </a:br>
            <a:r>
              <a:rPr lang="pl-PL" dirty="0"/>
              <a:t>10 Niech przyjdzie królestwo Twoje; niech Twoja wola spełnia się na ziemi, tak jak i w niebie. </a:t>
            </a:r>
            <a:br>
              <a:rPr lang="pl-PL" dirty="0"/>
            </a:br>
            <a:r>
              <a:rPr lang="pl-PL" dirty="0"/>
              <a:t>11 Chleba naszego powszedniego</a:t>
            </a:r>
            <a:r>
              <a:rPr lang="pl-PL" baseline="30000" dirty="0">
                <a:hlinkClick r:id="rId4"/>
              </a:rPr>
              <a:t>3</a:t>
            </a:r>
            <a:r>
              <a:rPr lang="pl-PL" dirty="0"/>
              <a:t> daj nam dzisiaj; </a:t>
            </a:r>
            <a:br>
              <a:rPr lang="pl-PL" dirty="0"/>
            </a:br>
            <a:r>
              <a:rPr lang="pl-PL" dirty="0"/>
              <a:t>12 i przebacz nam nasze winy, jak i my przebaczamy tym, którzy przeciw nam zawinili; </a:t>
            </a:r>
            <a:br>
              <a:rPr lang="pl-PL" dirty="0"/>
            </a:br>
            <a:r>
              <a:rPr lang="pl-PL" dirty="0"/>
              <a:t>13 i nie dopuść, abyśmy ulegli pokusie, ale nas zachowaj od złego!</a:t>
            </a:r>
          </a:p>
        </p:txBody>
      </p:sp>
      <p:cxnSp>
        <p:nvCxnSpPr>
          <p:cNvPr id="8" name="Łącznik: łamany 7">
            <a:extLst>
              <a:ext uri="{FF2B5EF4-FFF2-40B4-BE49-F238E27FC236}">
                <a16:creationId xmlns:a16="http://schemas.microsoft.com/office/drawing/2014/main" id="{73084A4D-9186-47ED-9373-9625446BFE15}"/>
              </a:ext>
            </a:extLst>
          </p:cNvPr>
          <p:cNvCxnSpPr/>
          <p:nvPr/>
        </p:nvCxnSpPr>
        <p:spPr>
          <a:xfrm>
            <a:off x="2452744" y="3065929"/>
            <a:ext cx="6809590" cy="268942"/>
          </a:xfrm>
          <a:prstGeom prst="bentConnector3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Łącznik: łamany 9">
            <a:extLst>
              <a:ext uri="{FF2B5EF4-FFF2-40B4-BE49-F238E27FC236}">
                <a16:creationId xmlns:a16="http://schemas.microsoft.com/office/drawing/2014/main" id="{19A4909C-7119-496E-9F3C-5519092FDB5F}"/>
              </a:ext>
            </a:extLst>
          </p:cNvPr>
          <p:cNvCxnSpPr/>
          <p:nvPr/>
        </p:nvCxnSpPr>
        <p:spPr>
          <a:xfrm>
            <a:off x="2248348" y="3334871"/>
            <a:ext cx="7013986" cy="268941"/>
          </a:xfrm>
          <a:prstGeom prst="bentConnector3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Łącznik: łamany 11">
            <a:extLst>
              <a:ext uri="{FF2B5EF4-FFF2-40B4-BE49-F238E27FC236}">
                <a16:creationId xmlns:a16="http://schemas.microsoft.com/office/drawing/2014/main" id="{B62CDC6B-9DDC-417F-874E-7DDB4301EEB6}"/>
              </a:ext>
            </a:extLst>
          </p:cNvPr>
          <p:cNvCxnSpPr/>
          <p:nvPr/>
        </p:nvCxnSpPr>
        <p:spPr>
          <a:xfrm>
            <a:off x="3162748" y="3603812"/>
            <a:ext cx="4959276" cy="473336"/>
          </a:xfrm>
          <a:prstGeom prst="bentConnector3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Łącznik: łamany 13">
            <a:extLst>
              <a:ext uri="{FF2B5EF4-FFF2-40B4-BE49-F238E27FC236}">
                <a16:creationId xmlns:a16="http://schemas.microsoft.com/office/drawing/2014/main" id="{66538B8B-63CD-45E4-9B73-857732144155}"/>
              </a:ext>
            </a:extLst>
          </p:cNvPr>
          <p:cNvCxnSpPr/>
          <p:nvPr/>
        </p:nvCxnSpPr>
        <p:spPr>
          <a:xfrm>
            <a:off x="3334871" y="4077148"/>
            <a:ext cx="4453665" cy="290457"/>
          </a:xfrm>
          <a:prstGeom prst="bentConnector3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Łącznik: łamany 15">
            <a:extLst>
              <a:ext uri="{FF2B5EF4-FFF2-40B4-BE49-F238E27FC236}">
                <a16:creationId xmlns:a16="http://schemas.microsoft.com/office/drawing/2014/main" id="{F2AA21A3-4541-43F3-8551-C8B4840012C0}"/>
              </a:ext>
            </a:extLst>
          </p:cNvPr>
          <p:cNvCxnSpPr/>
          <p:nvPr/>
        </p:nvCxnSpPr>
        <p:spPr>
          <a:xfrm>
            <a:off x="2248348" y="4593515"/>
            <a:ext cx="5981252" cy="494852"/>
          </a:xfrm>
          <a:prstGeom prst="bentConnector3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71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AEFD83-0E59-4BE1-B2F8-E78D6707B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Katechizm kościoła katolickiego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3C6EB1-A8C9-467F-B6B0-C64F33645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2765</a:t>
            </a:r>
            <a:r>
              <a:rPr lang="pl-PL" dirty="0"/>
              <a:t> Tradycyjne wyrażenie "Modlitwa Pańska" (to znaczy "Modlitwa Pana") oznacza, że </a:t>
            </a:r>
            <a:r>
              <a:rPr lang="pl-PL" u="sng" dirty="0"/>
              <a:t>modlitwy do naszego Ojca nauczył nas i dał nam ją Pan Jezus</a:t>
            </a:r>
            <a:r>
              <a:rPr lang="pl-PL" dirty="0"/>
              <a:t>. Ta modlitwa pochodząca od Jezusa jest rzeczywiście jedyna</a:t>
            </a:r>
            <a:r>
              <a:rPr lang="pl-PL" u="sng" dirty="0"/>
              <a:t>: jest "Pana</a:t>
            </a:r>
            <a:r>
              <a:rPr lang="pl-PL" dirty="0"/>
              <a:t>". Z jednej strony, przez słowa tej modlitwy Jedyny Syn przekazuje nam słowa, które dał Mu Ojciec </a:t>
            </a:r>
            <a:r>
              <a:rPr lang="pl-PL" b="1" baseline="30000" dirty="0">
                <a:hlinkClick r:id="rId2"/>
              </a:rPr>
              <a:t>12</a:t>
            </a:r>
            <a:r>
              <a:rPr lang="pl-PL" dirty="0"/>
              <a:t> : On jest Nauczycielem naszej modlitwy. Z drugiej strony, jako Słowo Wcielone, Jezus zna w swoim ludzkim sercu potrzeby swoich braci i sióstr oraz objawia je nam: On jest wzorem naszej modlitwy.</a:t>
            </a:r>
          </a:p>
        </p:txBody>
      </p:sp>
    </p:spTree>
    <p:extLst>
      <p:ext uri="{BB962C8B-B14F-4D97-AF65-F5344CB8AC3E}">
        <p14:creationId xmlns:p14="http://schemas.microsoft.com/office/powerpoint/2010/main" val="1943611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AEFD83-0E59-4BE1-B2F8-E78D6707B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Katechizm kościoła katolickiego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3C6EB1-A8C9-467F-B6B0-C64F33645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2766</a:t>
            </a:r>
            <a:r>
              <a:rPr lang="pl-PL" dirty="0"/>
              <a:t> Jezus nie pozostawia nam jednak jakiejś formuły do mechanicznego powtarzania </a:t>
            </a:r>
            <a:r>
              <a:rPr lang="pl-PL" b="1" baseline="30000" dirty="0">
                <a:hlinkClick r:id="rId2"/>
              </a:rPr>
              <a:t>13</a:t>
            </a:r>
            <a:r>
              <a:rPr lang="pl-PL" dirty="0"/>
              <a:t> . Jak w każdej modlitwie ustnej, przez Słowo Boże Duch Święty </a:t>
            </a:r>
            <a:r>
              <a:rPr lang="pl-PL" u="sng" dirty="0"/>
              <a:t>uczy dzieci Boże modlitwy do Ojca.</a:t>
            </a:r>
            <a:r>
              <a:rPr lang="pl-PL" dirty="0"/>
              <a:t> Jezus podaje nam nie tylko słowa naszej synowskiej modlitwy, ale równocześnie daje Ducha, przez którego stają się one w nas "duchem i życiem" (J 6, 63). Co więcej, na dowód i dla umożliwienia naszej synowskiej modlitwy Ojciec "wysłał do serc naszych Ducha Syna swego, który woła: </a:t>
            </a:r>
            <a:r>
              <a:rPr lang="pl-PL" i="1" dirty="0" err="1"/>
              <a:t>Abba</a:t>
            </a:r>
            <a:r>
              <a:rPr lang="pl-PL" dirty="0"/>
              <a:t>, Ojcze!" (Ga 4, 6). Nasza modlitwa wyraża przed Bogiem nasze pragnienia. Ojciec, "Ten, który przenika serca... zna zamiar Ducha... że przyczynia się za świętymi zgodnie z wolą Bożą" (</a:t>
            </a:r>
            <a:r>
              <a:rPr lang="pl-PL" dirty="0" err="1"/>
              <a:t>Rz</a:t>
            </a:r>
            <a:r>
              <a:rPr lang="pl-PL" dirty="0"/>
              <a:t> 8, 27). Modlitwa do naszego Ojca łączy się z misterium posłania Syna i Ducha.</a:t>
            </a:r>
          </a:p>
        </p:txBody>
      </p:sp>
    </p:spTree>
    <p:extLst>
      <p:ext uri="{BB962C8B-B14F-4D97-AF65-F5344CB8AC3E}">
        <p14:creationId xmlns:p14="http://schemas.microsoft.com/office/powerpoint/2010/main" val="1287524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0C191105-1DE3-4862-A79E-EACE24E54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Ojcze – </a:t>
            </a:r>
            <a:r>
              <a:rPr lang="pl-PL" dirty="0" err="1"/>
              <a:t>abba</a:t>
            </a:r>
            <a:r>
              <a:rPr lang="pl-PL" dirty="0"/>
              <a:t> – pater – </a:t>
            </a:r>
            <a:r>
              <a:rPr lang="pl-PL" dirty="0" err="1"/>
              <a:t>father</a:t>
            </a:r>
            <a:r>
              <a:rPr lang="pl-PL" dirty="0"/>
              <a:t> 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4EADA11-E986-4442-89F2-501CF0509C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/>
              <a:t>2780</a:t>
            </a:r>
            <a:r>
              <a:rPr lang="pl-PL" dirty="0"/>
              <a:t> Możemy wzywać Boga jako "Ojca", ponieważ </a:t>
            </a:r>
            <a:r>
              <a:rPr lang="pl-PL" i="1" dirty="0"/>
              <a:t>został On nam objawiony</a:t>
            </a:r>
            <a:r>
              <a:rPr lang="pl-PL" dirty="0"/>
              <a:t> przez Jego Syna, który stał się człowiekiem, a Jego Duch pozwala nam Go poznać. Tym, czego człowiek nie może pojąć, ani moce anielskie dostrzec, jest osobowa relacja Syna z Ojcem </a:t>
            </a:r>
            <a:r>
              <a:rPr lang="pl-PL" b="1" baseline="30000" dirty="0">
                <a:hlinkClick r:id="rId2"/>
              </a:rPr>
              <a:t>23</a:t>
            </a:r>
            <a:r>
              <a:rPr lang="pl-PL" dirty="0"/>
              <a:t> ; Duch Syna pozwala nam w niej uczestniczyć, nam, którzy wierzymy, że Jezus jest Chrystusem i że narodziliśmy się z Boga </a:t>
            </a:r>
            <a:r>
              <a:rPr lang="pl-PL" b="1" baseline="30000" dirty="0">
                <a:hlinkClick r:id="rId3"/>
              </a:rPr>
              <a:t>24</a:t>
            </a:r>
            <a:r>
              <a:rPr lang="pl-PL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3844226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ED0AA1-28B4-42E6-9AC6-2F8BC9EE6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Abba</a:t>
            </a:r>
            <a:r>
              <a:rPr lang="pl-PL" dirty="0"/>
              <a:t> – znaczenie słowa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22542C8-B71F-452D-91EA-F2065EF8A1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Hebrajskie słowo „Ab”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C4C7C18-6B26-48BD-ADC1-384C27E92FB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Oznacza polskie: „Tato”; „Ojcze”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8BBDF40-DA23-41F3-9A27-687AA598DB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„</a:t>
            </a:r>
            <a:r>
              <a:rPr lang="pl-PL" dirty="0" err="1"/>
              <a:t>abba</a:t>
            </a:r>
            <a:r>
              <a:rPr lang="pl-PL" dirty="0"/>
              <a:t>” to zdrobnienie od słowa „ab”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E19DC4A-4B3F-4A09-A96A-BB8B9418B4B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/>
              <a:t>Oznacza polskie: „Tatusiu”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AD255771-2F5D-43F3-BEB7-8BC4090BB5F6}"/>
              </a:ext>
            </a:extLst>
          </p:cNvPr>
          <p:cNvSpPr txBox="1">
            <a:spLocks/>
          </p:cNvSpPr>
          <p:nvPr/>
        </p:nvSpPr>
        <p:spPr>
          <a:xfrm>
            <a:off x="1447191" y="3429000"/>
            <a:ext cx="9607661" cy="10563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Pater – z łaciny znaczy: Ojciec</a:t>
            </a:r>
          </a:p>
        </p:txBody>
      </p:sp>
    </p:spTree>
    <p:extLst>
      <p:ext uri="{BB962C8B-B14F-4D97-AF65-F5344CB8AC3E}">
        <p14:creationId xmlns:p14="http://schemas.microsoft.com/office/powerpoint/2010/main" val="1547437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70DD43-918C-447B-AFC8-0BEF70809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Prośby zawarte w „Ojcze nasz” </a:t>
            </a:r>
            <a:br>
              <a:rPr lang="pl-PL" dirty="0"/>
            </a:br>
            <a:r>
              <a:rPr lang="pl-PL" sz="1800" dirty="0"/>
              <a:t>(tradycyjny tekst modlitwy w języku polskim)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2416519-3A1E-4CDD-A824-DB51AE2105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Trzy prośby w stosunku do boga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962FCAC-1C20-409A-BFAE-12F59B9E70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Święć się Imię Twoje</a:t>
            </a:r>
          </a:p>
          <a:p>
            <a:r>
              <a:rPr lang="pl-PL" dirty="0"/>
              <a:t>Przyjdź Królestwo Twoje</a:t>
            </a:r>
          </a:p>
          <a:p>
            <a:r>
              <a:rPr lang="pl-PL" dirty="0"/>
              <a:t>Bądź Wola Twoja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885AFE0-7D17-41C8-9394-ABA08986E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Cztery prośby w stosunku do  potrzeb człowieka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FCB7F40-6FD6-4CF1-B5CC-F44101D6748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/>
              <a:t>Chleba naszego, powszedniego daj nam dzisiaj</a:t>
            </a:r>
          </a:p>
          <a:p>
            <a:r>
              <a:rPr lang="pl-PL" dirty="0"/>
              <a:t>Odpuść na nasze winy</a:t>
            </a:r>
          </a:p>
          <a:p>
            <a:r>
              <a:rPr lang="pl-PL" dirty="0"/>
              <a:t>Nie wódź nas na pokuszenie </a:t>
            </a:r>
            <a:r>
              <a:rPr lang="pl-PL" sz="1200" dirty="0"/>
              <a:t>(a swoją drogą, to czy Bóg wodzi na pokuszenie?)</a:t>
            </a:r>
          </a:p>
          <a:p>
            <a:r>
              <a:rPr lang="pl-PL" dirty="0"/>
              <a:t>Zbaw nas ode złego</a:t>
            </a:r>
          </a:p>
        </p:txBody>
      </p:sp>
    </p:spTree>
    <p:extLst>
      <p:ext uri="{BB962C8B-B14F-4D97-AF65-F5344CB8AC3E}">
        <p14:creationId xmlns:p14="http://schemas.microsoft.com/office/powerpoint/2010/main" val="95133625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675</TotalTime>
  <Words>2557</Words>
  <Application>Microsoft Office PowerPoint</Application>
  <PresentationFormat>Panoramiczny</PresentationFormat>
  <Paragraphs>102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Galeria</vt:lpstr>
      <vt:lpstr>Ojcze nasz</vt:lpstr>
      <vt:lpstr>Katechizm i pismo święte o „ojcze nasz”</vt:lpstr>
      <vt:lpstr>Katechizm i pismo święte o „ojcze nasz”</vt:lpstr>
      <vt:lpstr>Porównanie obu tekstów</vt:lpstr>
      <vt:lpstr>Katechizm kościoła katolickiego</vt:lpstr>
      <vt:lpstr>Katechizm kościoła katolickiego</vt:lpstr>
      <vt:lpstr>Ojcze – abba – pater – father </vt:lpstr>
      <vt:lpstr>Abba – znaczenie słowa</vt:lpstr>
      <vt:lpstr>Prośby zawarte w „Ojcze nasz”  (tradycyjny tekst modlitwy w języku polskim)</vt:lpstr>
      <vt:lpstr>Prośby zawarte w „Ojcze nasz”  (tradycyjny tekst modlitwy w języku polskim)</vt:lpstr>
      <vt:lpstr>Prośby zawarte w „Ojcze nasz”  (tradycyjny tekst modlitwy w języku polskim)</vt:lpstr>
      <vt:lpstr>Prośby zawarte w „Ojcze nasz”  (tradycyjny tekst modlitwy w języku polskim)</vt:lpstr>
      <vt:lpstr>Prośby zawarte w „Ojcze nasz”  (tradycyjny tekst modlitwy w języku polskim)</vt:lpstr>
      <vt:lpstr>Prośby zawarte w „Ojcze nasz”  (tradycyjny tekst modlitwy w języku polskim)</vt:lpstr>
      <vt:lpstr>Prośby zawarte w „Ojcze nasz”  (tradycyjny tekst modlitwy w języku polskim)</vt:lpstr>
      <vt:lpstr>Prośby zawarte w „Ojcze nasz”  (tradycyjny tekst modlitwy w języku polskim)</vt:lpstr>
      <vt:lpstr>Prośby zawarte w „Ojcze nasz”  (tradycyjny tekst modlitwy w języku polskim)</vt:lpstr>
      <vt:lpstr>Prośby zawarte w „Ojcze nasz”  (tradycyjny tekst modlitwy w języku polskim)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Ojcze nasz</dc:title>
  <dc:creator>Jakub Szelka</dc:creator>
  <cp:lastModifiedBy>Jakub Szelka</cp:lastModifiedBy>
  <cp:revision>8</cp:revision>
  <dcterms:created xsi:type="dcterms:W3CDTF">2020-04-08T09:59:14Z</dcterms:created>
  <dcterms:modified xsi:type="dcterms:W3CDTF">2020-04-09T08:20:56Z</dcterms:modified>
</cp:coreProperties>
</file>